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96" r:id="rId3"/>
    <p:sldId id="270" r:id="rId4"/>
    <p:sldId id="277" r:id="rId5"/>
    <p:sldId id="295" r:id="rId6"/>
    <p:sldId id="297" r:id="rId7"/>
    <p:sldId id="299" r:id="rId8"/>
    <p:sldId id="298" r:id="rId9"/>
    <p:sldId id="300" r:id="rId10"/>
    <p:sldId id="301" r:id="rId11"/>
    <p:sldId id="302" r:id="rId12"/>
    <p:sldId id="29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02 февраля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/>
          <a:p>
            <a:r>
              <a:rPr lang="ru-RU" dirty="0"/>
              <a:t>Расчет октановых чисел смешения</a:t>
            </a:r>
            <a:br>
              <a:rPr lang="ru-RU" dirty="0"/>
            </a:br>
            <a:r>
              <a:rPr lang="ru-RU" dirty="0"/>
              <a:t>Подбор оптимального соотношения потоков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Результат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2C9B1-E909-4EF8-883F-53D32325F3E1}"/>
              </a:ext>
            </a:extLst>
          </p:cNvPr>
          <p:cNvSpPr txBox="1"/>
          <p:nvPr/>
        </p:nvSpPr>
        <p:spPr>
          <a:xfrm>
            <a:off x="838201" y="1324947"/>
            <a:ext cx="1113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Возвращает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ru-RU" dirty="0">
                <a:solidFill>
                  <a:srgbClr val="000000"/>
                </a:solidFill>
              </a:rPr>
              <a:t>, содержащий лучшие решения для каждого из рассчитанных поколений и значения соответствующих коэффициентов приспособленности для каждого из полученных решений.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FEFD8-6729-4FFF-BD07-45C8D369CA34}"/>
              </a:ext>
            </a:extLst>
          </p:cNvPr>
          <p:cNvSpPr txBox="1"/>
          <p:nvPr/>
        </p:nvSpPr>
        <p:spPr>
          <a:xfrm>
            <a:off x="838200" y="2369131"/>
            <a:ext cx="915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строк в возвращаемом массиве равно количеству рассчитанных поколений.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4EFB6-78AA-4281-A706-692F2AAA3C45}"/>
              </a:ext>
            </a:extLst>
          </p:cNvPr>
          <p:cNvSpPr txBox="1"/>
          <p:nvPr/>
        </p:nvSpPr>
        <p:spPr>
          <a:xfrm>
            <a:off x="838200" y="2859317"/>
            <a:ext cx="1113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столбцов в возвращаемом массиве равно количеству значений в каждом решении + 1, т.к. последний столбец содержит значения коэффициентов приспособленности.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19A9290-D270-4996-A17A-864A8BBF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1433"/>
              </p:ext>
            </p:extLst>
          </p:nvPr>
        </p:nvGraphicFramePr>
        <p:xfrm>
          <a:off x="3502089" y="3923231"/>
          <a:ext cx="5206480" cy="24307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6809">
                  <a:extLst>
                    <a:ext uri="{9D8B030D-6E8A-4147-A177-3AD203B41FA5}">
                      <a16:colId xmlns:a16="http://schemas.microsoft.com/office/drawing/2014/main" val="410111029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759420170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1694376927"/>
                    </a:ext>
                  </a:extLst>
                </a:gridCol>
                <a:gridCol w="876809">
                  <a:extLst>
                    <a:ext uri="{9D8B030D-6E8A-4147-A177-3AD203B41FA5}">
                      <a16:colId xmlns:a16="http://schemas.microsoft.com/office/drawing/2014/main" val="233101834"/>
                    </a:ext>
                  </a:extLst>
                </a:gridCol>
                <a:gridCol w="1699244">
                  <a:extLst>
                    <a:ext uri="{9D8B030D-6E8A-4147-A177-3AD203B41FA5}">
                      <a16:colId xmlns:a16="http://schemas.microsoft.com/office/drawing/2014/main" val="591845865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Решение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Приспособленность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78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13.75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0.45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0214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3.51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25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0.45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6225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061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23867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13.75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2.39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3.51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0.08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0.63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9405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11.25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9.94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648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1.50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11.25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910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17.10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3.71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5.44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15.79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4602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10.67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8.84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1.17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31.84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0185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109B45-72C1-4955-ABFC-D1A70D423AB4}"/>
              </a:ext>
            </a:extLst>
          </p:cNvPr>
          <p:cNvSpPr txBox="1"/>
          <p:nvPr/>
        </p:nvSpPr>
        <p:spPr>
          <a:xfrm>
            <a:off x="3166188" y="35297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Пример:</a:t>
            </a:r>
          </a:p>
        </p:txBody>
      </p:sp>
    </p:spTree>
    <p:extLst>
      <p:ext uri="{BB962C8B-B14F-4D97-AF65-F5344CB8AC3E}">
        <p14:creationId xmlns:p14="http://schemas.microsoft.com/office/powerpoint/2010/main" val="41401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5687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424092"/>
            <a:ext cx="9778669" cy="1015663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(в соответствии с Вашим вариантом) при котором достигается заданное октановое число (92, 95, пунктов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Задание для выполнения отчета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3410" y="3122858"/>
            <a:ext cx="6638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</a:t>
            </a:r>
            <a:r>
              <a:rPr lang="en-US" dirty="0"/>
              <a:t> </a:t>
            </a:r>
            <a:r>
              <a:rPr lang="ru-RU" dirty="0"/>
              <a:t>генетический алгоритм для поиска соотношений потоков смешения;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Подготовить отчет.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31F12-E426-45F3-9378-79FC101D4293}"/>
              </a:ext>
            </a:extLst>
          </p:cNvPr>
          <p:cNvSpPr txBox="1"/>
          <p:nvPr/>
        </p:nvSpPr>
        <p:spPr>
          <a:xfrm>
            <a:off x="853410" y="4830888"/>
            <a:ext cx="85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Дополнительно (по желанию):</a:t>
            </a:r>
          </a:p>
          <a:p>
            <a:endParaRPr lang="ru-RU" dirty="0"/>
          </a:p>
          <a:p>
            <a:r>
              <a:rPr lang="ru-RU" dirty="0"/>
              <a:t>Ввести ограничение в целевую функцию по содержанию ароматических углеводородов в итоговой смеси (не более 35 %).</a:t>
            </a:r>
          </a:p>
        </p:txBody>
      </p:sp>
    </p:spTree>
    <p:extLst>
      <p:ext uri="{BB962C8B-B14F-4D97-AF65-F5344CB8AC3E}">
        <p14:creationId xmlns:p14="http://schemas.microsoft.com/office/powerpoint/2010/main" val="155901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Определить соотношение 6-ти потоков различного состава при котором достигается заданное октановое число (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90</a:t>
            </a: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, 9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, пункта по исследовательскому методу)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Считать исходные данные (из текстового файла);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состав смеси;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Рассчитать октановое число смеси произвольного состава;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80BF44"/>
                </a:solidFill>
              </a:rPr>
              <a:t>Вывести результаты расчета.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4A481-F645-4A0C-BC0D-F5134772D312}"/>
              </a:ext>
            </a:extLst>
          </p:cNvPr>
          <p:cNvSpPr txBox="1"/>
          <p:nvPr/>
        </p:nvSpPr>
        <p:spPr>
          <a:xfrm>
            <a:off x="856874" y="4534816"/>
            <a:ext cx="663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Написать целевую функцию;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Применить один из методов многомерной оптимизации;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МЕТОДЫ МНОГОМЕРНОЙ ОПТИМИЗАЦИИ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FB1099C-2212-4AEF-BF0C-AFBA4E669989}"/>
              </a:ext>
            </a:extLst>
          </p:cNvPr>
          <p:cNvSpPr txBox="1">
            <a:spLocks/>
          </p:cNvSpPr>
          <p:nvPr/>
        </p:nvSpPr>
        <p:spPr>
          <a:xfrm>
            <a:off x="838199" y="1147763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локального экстремума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9C9C083-7E6C-4533-B302-FD5B8B1134AC}"/>
              </a:ext>
            </a:extLst>
          </p:cNvPr>
          <p:cNvSpPr txBox="1">
            <a:spLocks/>
          </p:cNvSpPr>
          <p:nvPr/>
        </p:nvSpPr>
        <p:spPr>
          <a:xfrm>
            <a:off x="838199" y="1571076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Прямые методы: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спирального координатного спуска;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tx1"/>
                </a:solidFill>
              </a:rPr>
              <a:t>поиска по симплексу.</a:t>
            </a:r>
          </a:p>
          <a:p>
            <a:pPr marL="541338" indent="-180975">
              <a:buFont typeface="Arial" panose="020B0604020202020204" pitchFamily="34" charset="0"/>
              <a:buChar char="•"/>
            </a:pPr>
            <a:endParaRPr lang="ru-RU" sz="2000" b="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ru-RU" sz="2000" b="0" dirty="0">
                <a:solidFill>
                  <a:schemeClr val="tx1"/>
                </a:solidFill>
              </a:rPr>
              <a:t>Градиентные методы:</a:t>
            </a:r>
          </a:p>
          <a:p>
            <a:pPr marL="541338" indent="-180975"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ru-RU" sz="2000" b="0" dirty="0">
                <a:solidFill>
                  <a:schemeClr val="tx1"/>
                </a:solidFill>
              </a:rPr>
              <a:t>алгоритм наискорейшего спуска.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EA1EB2B-2CD8-4E5B-B830-C4A8561FDB99}"/>
              </a:ext>
            </a:extLst>
          </p:cNvPr>
          <p:cNvSpPr txBox="1">
            <a:spLocks/>
          </p:cNvSpPr>
          <p:nvPr/>
        </p:nvSpPr>
        <p:spPr>
          <a:xfrm>
            <a:off x="838199" y="3719901"/>
            <a:ext cx="8961953" cy="375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4EA4"/>
                </a:solidFill>
              </a:rPr>
              <a:t>Поиск глобального экстремума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0985C01-BD76-4CD1-9ADE-7B2E9B2BCBD3}"/>
              </a:ext>
            </a:extLst>
          </p:cNvPr>
          <p:cNvSpPr txBox="1">
            <a:spLocks/>
          </p:cNvSpPr>
          <p:nvPr/>
        </p:nvSpPr>
        <p:spPr>
          <a:xfrm>
            <a:off x="838198" y="4168420"/>
            <a:ext cx="8961953" cy="1763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Метод отсекающих плоскостей;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Интервальный метод ветвей и границ;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0" dirty="0">
                <a:solidFill>
                  <a:schemeClr val="tx1"/>
                </a:solidFill>
              </a:rPr>
              <a:t>Генетический алгоритм.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ГЕНЕТИЧЕСКИЙ АЛГОРИТМ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18F35F9-E2C2-460A-AB3F-6E23B2E7E690}"/>
              </a:ext>
            </a:extLst>
          </p:cNvPr>
          <p:cNvSpPr txBox="1">
            <a:spLocks/>
          </p:cNvSpPr>
          <p:nvPr/>
        </p:nvSpPr>
        <p:spPr>
          <a:xfrm>
            <a:off x="416767" y="1308067"/>
            <a:ext cx="11356133" cy="2567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ru-RU" sz="1800" dirty="0">
                <a:solidFill>
                  <a:schemeClr val="tx1"/>
                </a:solidFill>
              </a:rPr>
              <a:t>Генетический алгоритм</a:t>
            </a:r>
            <a:r>
              <a:rPr lang="ru-RU" sz="1800" b="0" dirty="0">
                <a:solidFill>
                  <a:schemeClr val="tx1"/>
                </a:solidFill>
              </a:rPr>
              <a:t> — это эвристический алгоритм поиска, используемый для решения задач оптимизации и моделирования путём случайного подбора, комбинирования и вариации искомых параметров с использованием механизмов, аналогичных естественному отбору в природе.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Является разновидностью эволюционных вычислений, с помощью которых решаются оптимизационные задачи с использованием методов естественной эволюции, таких как </a:t>
            </a:r>
            <a:r>
              <a:rPr lang="ru-RU" sz="1800" b="0" i="1" dirty="0">
                <a:solidFill>
                  <a:schemeClr val="tx1"/>
                </a:solidFill>
              </a:rPr>
              <a:t> отбор</a:t>
            </a:r>
            <a:r>
              <a:rPr lang="ru-RU" sz="1800" b="0" dirty="0">
                <a:solidFill>
                  <a:schemeClr val="tx1"/>
                </a:solidFill>
              </a:rPr>
              <a:t>, </a:t>
            </a:r>
            <a:r>
              <a:rPr lang="ru-RU" sz="1800" b="0" i="1" dirty="0">
                <a:solidFill>
                  <a:schemeClr val="tx1"/>
                </a:solidFill>
              </a:rPr>
              <a:t>мутация</a:t>
            </a:r>
            <a:r>
              <a:rPr lang="ru-RU" sz="1800" b="0" dirty="0">
                <a:solidFill>
                  <a:schemeClr val="tx1"/>
                </a:solidFill>
              </a:rPr>
              <a:t> и </a:t>
            </a:r>
            <a:r>
              <a:rPr lang="ru-RU" sz="1800" b="0" i="1" dirty="0">
                <a:solidFill>
                  <a:schemeClr val="tx1"/>
                </a:solidFill>
              </a:rPr>
              <a:t>скрещивание</a:t>
            </a:r>
            <a:r>
              <a:rPr lang="ru-RU" sz="1800" b="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ru-RU" sz="1800" b="0" dirty="0">
              <a:solidFill>
                <a:schemeClr val="tx1"/>
              </a:solidFill>
            </a:endParaRPr>
          </a:p>
          <a:p>
            <a:pPr algn="just"/>
            <a:r>
              <a:rPr lang="ru-RU" sz="1800" b="0" dirty="0">
                <a:solidFill>
                  <a:schemeClr val="tx1"/>
                </a:solidFill>
              </a:rPr>
              <a:t>Отличительной особенностью генетического алгоритма является акцент на использовании оператора «скрещивания», который производит операцию рекомбинации решений-кандидатов, роль которой аналогична роли скрещивания в живой природе.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8D8B1F-E9A4-4059-AA76-2EBF9408D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7926" l="10000" r="90000">
                        <a14:foregroundMark x1="34833" y1="68148" x2="34833" y2="68148"/>
                        <a14:foregroundMark x1="35333" y1="58074" x2="35333" y2="58074"/>
                        <a14:foregroundMark x1="36667" y1="52000" x2="36667" y2="52000"/>
                        <a14:foregroundMark x1="25333" y1="93185" x2="25333" y2="93185"/>
                        <a14:foregroundMark x1="29750" y1="94815" x2="29750" y2="94815"/>
                        <a14:foregroundMark x1="21000" y1="90074" x2="21000" y2="90074"/>
                        <a14:foregroundMark x1="19250" y1="96000" x2="19250" y2="96000"/>
                        <a14:foregroundMark x1="26750" y1="97630" x2="26750" y2="97630"/>
                        <a14:foregroundMark x1="23500" y1="98222" x2="23500" y2="98222"/>
                        <a14:foregroundMark x1="68583" y1="5778" x2="68583" y2="5778"/>
                        <a14:foregroundMark x1="77250" y1="4889" x2="77250" y2="4889"/>
                        <a14:foregroundMark x1="73333" y1="4000" x2="73333" y2="4000"/>
                        <a14:foregroundMark x1="79167" y1="2667" x2="79167" y2="2667"/>
                        <a14:foregroundMark x1="75833" y1="1778" x2="75833" y2="1778"/>
                        <a14:backgroundMark x1="68667" y1="12741" x2="68667" y2="12741"/>
                        <a14:backgroundMark x1="68000" y1="18074" x2="68000" y2="18074"/>
                        <a14:backgroundMark x1="80500" y1="11852" x2="80500" y2="11852"/>
                        <a14:backgroundMark x1="80000" y1="14667" x2="80000" y2="14667"/>
                        <a14:backgroundMark x1="80750" y1="15852" x2="80750" y2="15852"/>
                        <a14:backgroundMark x1="36667" y1="69037" x2="36667" y2="69037"/>
                        <a14:backgroundMark x1="33250" y1="76593" x2="33250" y2="76593"/>
                        <a14:backgroundMark x1="53083" y1="39407" x2="53083" y2="39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67" y="3875314"/>
            <a:ext cx="860282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ОПИСАНИЕ ГЕНЕТИЧЕСКОГО АЛГОРИТМА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F351-43C6-4E74-B253-99E748E07A1D}"/>
              </a:ext>
            </a:extLst>
          </p:cNvPr>
          <p:cNvSpPr txBox="1"/>
          <p:nvPr/>
        </p:nvSpPr>
        <p:spPr>
          <a:xfrm>
            <a:off x="233330" y="947766"/>
            <a:ext cx="67651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Случайным образом задается множество генотипов начальной популяции. Они оцениваются с использованием «</a:t>
            </a:r>
            <a:r>
              <a:rPr lang="ru-RU" i="1" dirty="0"/>
              <a:t>функции приспособленности</a:t>
            </a:r>
            <a:r>
              <a:rPr lang="ru-RU" dirty="0"/>
              <a:t>», в результате каждый фенотип получает собственное значение приспособленности, определяющее насколько хорошо он описывает поставленную задачу.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 полученного множества решений выбираются лучшие (по значению </a:t>
            </a:r>
            <a:r>
              <a:rPr lang="ru-RU" i="1" dirty="0"/>
              <a:t>приспособленности</a:t>
            </a:r>
            <a:r>
              <a:rPr lang="ru-RU" dirty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 выбранным решениям применяются генетические операции </a:t>
            </a:r>
            <a:r>
              <a:rPr lang="ru-RU" i="1" dirty="0"/>
              <a:t>мутации</a:t>
            </a:r>
            <a:r>
              <a:rPr lang="ru-RU" dirty="0"/>
              <a:t> и </a:t>
            </a:r>
            <a:r>
              <a:rPr lang="ru-RU" i="1" dirty="0"/>
              <a:t>скрещивания</a:t>
            </a:r>
            <a:r>
              <a:rPr lang="ru-RU" dirty="0"/>
              <a:t>. В результате получают новые решения. Для них также вычисляется значение приспособленности и производится селекция лучших решений, которые попадают в следующее поколение.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Пункты 2-3 повторяются итеративно до достижения заданного критерия остановки алгоритма.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B2EEC-4FF4-465B-AFE0-C25F256001F4}"/>
              </a:ext>
            </a:extLst>
          </p:cNvPr>
          <p:cNvSpPr txBox="1"/>
          <p:nvPr/>
        </p:nvSpPr>
        <p:spPr>
          <a:xfrm>
            <a:off x="233330" y="5749080"/>
            <a:ext cx="616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Критерии остановки алгоритма: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Нахождение глобального или </a:t>
            </a:r>
            <a:r>
              <a:rPr lang="ru-RU" dirty="0" err="1"/>
              <a:t>субоптимального</a:t>
            </a:r>
            <a:r>
              <a:rPr lang="ru-RU" dirty="0"/>
              <a:t> решения;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Исчерпание числа поколений, отпущенных на эволюцию.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E5ACE65-EBC1-4980-A3B5-F7EE6F027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922531"/>
              </p:ext>
            </p:extLst>
          </p:nvPr>
        </p:nvGraphicFramePr>
        <p:xfrm>
          <a:off x="7278642" y="389518"/>
          <a:ext cx="3136900" cy="636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Visio" r:id="rId3" imgW="3756709" imgH="7635364" progId="Visio.Drawing.15">
                  <p:embed/>
                </p:oleObj>
              </mc:Choice>
              <mc:Fallback>
                <p:oleObj name="Visio" r:id="rId3" imgW="3756709" imgH="763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8642" y="389518"/>
                        <a:ext cx="3136900" cy="636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46" y="1186097"/>
                <a:ext cx="472701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50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Рассмотрим уравнение: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199" y="1649508"/>
            <a:ext cx="558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 – </a:t>
            </a:r>
            <a:r>
              <a:rPr lang="ru-RU" dirty="0"/>
              <a:t>некоторые положительные целые числа.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2212772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Создадим 5 случайных решений в интервале </a:t>
            </a:r>
            <a:r>
              <a:rPr lang="en-US" dirty="0"/>
              <a:t>[</a:t>
            </a:r>
            <a:r>
              <a:rPr lang="ru-RU" dirty="0"/>
              <a:t>1; 30</a:t>
            </a:r>
            <a:r>
              <a:rPr lang="en-US" dirty="0"/>
              <a:t>] </a:t>
            </a:r>
            <a:r>
              <a:rPr lang="ru-RU" dirty="0"/>
              <a:t>и определим значение приспособленности для каждого из них: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129141"/>
              </p:ext>
            </p:extLst>
          </p:nvPr>
        </p:nvGraphicFramePr>
        <p:xfrm>
          <a:off x="2526953" y="3053035"/>
          <a:ext cx="648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Представитель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|114-30|=84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(23, 8, 16, 19)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|163-30|=133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|58-30|=28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ПРИМЕР ИСПОЛЬЗОВАНИЯ ГЕНЕТИЧЕСКОГО АЛГОРИТМА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199" y="854203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минимальным значениям приспособленности для применения генетических операторов выбираем представителей 2, 3.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5E2B00B-E219-4B98-92FE-861A322E2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41116"/>
              </p:ext>
            </p:extLst>
          </p:nvPr>
        </p:nvGraphicFramePr>
        <p:xfrm>
          <a:off x="1776000" y="2316480"/>
          <a:ext cx="86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2708784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245316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6428775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953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Представитель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a, b, c, d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Приспособленность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Примечание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|54-30|=24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|56-30|=26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Предок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(9, 13, 2, 4)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1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(13, 5, 7, 2)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|57-30|=22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(13, 5, 5, 2)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|46-30|=16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Потомок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62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3EED-28CD-4DA2-9495-D197201A31AE}"/>
              </a:ext>
            </a:extLst>
          </p:cNvPr>
          <p:cNvSpPr txBox="1"/>
          <p:nvPr/>
        </p:nvSpPr>
        <p:spPr>
          <a:xfrm>
            <a:off x="838198" y="1556312"/>
            <a:ext cx="91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Восстановим размер популяции, применив операторы мутации и скрещивания, а также добавив лучших представителей предыдущего поколения: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67FE-396E-4844-8485-1A1A18ED1208}"/>
              </a:ext>
            </a:extLst>
          </p:cNvPr>
          <p:cNvSpPr txBox="1"/>
          <p:nvPr/>
        </p:nvSpPr>
        <p:spPr>
          <a:xfrm>
            <a:off x="838198" y="4977755"/>
            <a:ext cx="95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10-ти поколений получим представителя (</a:t>
            </a:r>
            <a:r>
              <a:rPr lang="en-US" dirty="0"/>
              <a:t>3, 7, 3, 1</a:t>
            </a:r>
            <a:r>
              <a:rPr lang="ru-RU" dirty="0"/>
              <a:t>) приспособленность которого равна 0, т.е. это и есть одно из искомых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99011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F3B52B-E9AF-40ED-BCF2-6DED6381CE14}"/>
              </a:ext>
            </a:extLst>
          </p:cNvPr>
          <p:cNvSpPr/>
          <p:nvPr/>
        </p:nvSpPr>
        <p:spPr>
          <a:xfrm>
            <a:off x="838200" y="2770516"/>
            <a:ext cx="112356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genetic_algorithm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bounds: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fun: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(genes,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actual_values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POP_SIZE;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selection_size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SELECTSIZE;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mutation_limits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MUTATIONLIMITS;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mutation_range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MUTATIONRANGE;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generations_count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integer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:= GENERATIONSCOUNT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FA8DB5-8A3D-4EBC-85D3-5C6B2BF30B54}"/>
              </a:ext>
            </a:extLst>
          </p:cNvPr>
          <p:cNvSpPr/>
          <p:nvPr/>
        </p:nvSpPr>
        <p:spPr>
          <a:xfrm>
            <a:off x="838200" y="947766"/>
            <a:ext cx="6588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const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POP_SIZE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SELECTSIZE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MUTATIONLIMITS: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array of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real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(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MUTATIONRANGE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GENERATIONSCOUNT = </a:t>
            </a:r>
            <a:r>
              <a:rPr lang="en-US" dirty="0">
                <a:solidFill>
                  <a:srgbClr val="0064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0CA18-02DC-486F-B844-E8AE17D51FB6}"/>
              </a:ext>
            </a:extLst>
          </p:cNvPr>
          <p:cNvSpPr txBox="1"/>
          <p:nvPr/>
        </p:nvSpPr>
        <p:spPr>
          <a:xfrm>
            <a:off x="838200" y="5735216"/>
            <a:ext cx="985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Выполняет поиск глобального минимума функции нескольких переменных на широком интервале возможных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Параметры функции </a:t>
            </a:r>
            <a:r>
              <a:rPr lang="en-US" sz="2400" dirty="0" err="1"/>
              <a:t>UGeneticAlgorithm.genetic_algorithm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375A2-7DD4-4957-A440-8B21FB678C7F}"/>
              </a:ext>
            </a:extLst>
          </p:cNvPr>
          <p:cNvSpPr txBox="1"/>
          <p:nvPr/>
        </p:nvSpPr>
        <p:spPr>
          <a:xfrm>
            <a:off x="789992" y="5840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9D1742-267E-4C9B-AE9E-C135960B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96899"/>
              </p:ext>
            </p:extLst>
          </p:nvPr>
        </p:nvGraphicFramePr>
        <p:xfrm>
          <a:off x="180390" y="868057"/>
          <a:ext cx="1178767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183">
                  <a:extLst>
                    <a:ext uri="{9D8B030D-6E8A-4147-A177-3AD203B41FA5}">
                      <a16:colId xmlns:a16="http://schemas.microsoft.com/office/drawing/2014/main" val="2455186711"/>
                    </a:ext>
                  </a:extLst>
                </a:gridCol>
                <a:gridCol w="8406492">
                  <a:extLst>
                    <a:ext uri="{9D8B030D-6E8A-4147-A177-3AD203B41FA5}">
                      <a16:colId xmlns:a16="http://schemas.microsoft.com/office/drawing/2014/main" val="208705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bounds: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Границы для искомых переменных. Данный параметр задается в виде массива массивов минимального и максимального значения для каждой из искомых переменных, т.е. количество строк в массиве </a:t>
                      </a:r>
                      <a:r>
                        <a:rPr lang="en-US" dirty="0"/>
                        <a:t>bounds </a:t>
                      </a:r>
                      <a:r>
                        <a:rPr lang="ru-RU" dirty="0"/>
                        <a:t>равно количеству искомых переменных.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8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(genes,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Целевая функция, которую нужно минимизировать.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искомые переменные;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фактические значения, по которым определяется степень соответствия текущего решения.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3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actual_values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 же, что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act_values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popsize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популяции, по умолчанию равен 100.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Пределы для коэффициента мутации генов, определяют интервалы в которых может изменяться значение мутированного гена. Значение мутированного гена вычисляется как произведение коэффициента мутации на первоначальное значение гена. По умолчанию </a:t>
                      </a:r>
                      <a:r>
                        <a:rPr lang="en-US" dirty="0"/>
                        <a:t>[</a:t>
                      </a:r>
                      <a:r>
                        <a:rPr lang="ru-RU" dirty="0"/>
                        <a:t>0.5, 1.2</a:t>
                      </a:r>
                      <a:r>
                        <a:rPr lang="en-US" dirty="0"/>
                        <a:t>]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1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mutation_range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Коэффициент, определяющий силу мутации (перемножается с элементами массива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mutation_limits</a:t>
                      </a:r>
                      <a:r>
                        <a:rPr lang="ru-RU" dirty="0"/>
                        <a:t>). Затухает в течение эволюции. По умолчанию равен 1.5.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generations_count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 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Наблюдаемое количество поколений. По умолчанию равно 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2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65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7775</TotalTime>
  <Words>1122</Words>
  <Application>Microsoft Office PowerPoint</Application>
  <PresentationFormat>Широкоэкранный</PresentationFormat>
  <Paragraphs>205</Paragraphs>
  <Slides>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Visio</vt:lpstr>
      <vt:lpstr>Системный анализ процессов химической технологии</vt:lpstr>
      <vt:lpstr>Задача</vt:lpstr>
      <vt:lpstr>МЕТОДЫ МНОГОМЕРНОЙ ОПТИМИЗАЦИИ</vt:lpstr>
      <vt:lpstr>ГЕНЕТИЧЕСКИЙ АЛГОРИТМ</vt:lpstr>
      <vt:lpstr>ОПИСАНИЕ ГЕНЕТИЧЕСКОГО АЛГОРИТМА </vt:lpstr>
      <vt:lpstr>ПРИМЕР ИСПОЛЬЗОВАНИЯ ГЕНЕТИЧЕСКОГО АЛГОРИТМА</vt:lpstr>
      <vt:lpstr>ПРИМЕР ИСПОЛЬЗОВАНИЯ ГЕНЕТИЧЕСКОГО АЛГОРИТМА</vt:lpstr>
      <vt:lpstr>UGeneticAlgorithm.genetic_algorithm</vt:lpstr>
      <vt:lpstr>Параметры функции UGeneticAlgorithm.genetic_algorithm</vt:lpstr>
      <vt:lpstr>Результат функции UGeneticAlgorithm.genetic_algorithm</vt:lpstr>
      <vt:lpstr>Задание для выполнения отчета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115</cp:revision>
  <dcterms:created xsi:type="dcterms:W3CDTF">2020-11-19T09:51:55Z</dcterms:created>
  <dcterms:modified xsi:type="dcterms:W3CDTF">2021-02-01T16:02:39Z</dcterms:modified>
</cp:coreProperties>
</file>